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87" r:id="rId3"/>
    <p:sldId id="269" r:id="rId4"/>
    <p:sldId id="404" r:id="rId5"/>
    <p:sldId id="272" r:id="rId6"/>
    <p:sldId id="286" r:id="rId7"/>
    <p:sldId id="293" r:id="rId8"/>
    <p:sldId id="292" r:id="rId9"/>
    <p:sldId id="304" r:id="rId10"/>
    <p:sldId id="291" r:id="rId11"/>
    <p:sldId id="294" r:id="rId12"/>
    <p:sldId id="406" r:id="rId13"/>
    <p:sldId id="313" r:id="rId14"/>
    <p:sldId id="312" r:id="rId15"/>
    <p:sldId id="310" r:id="rId16"/>
    <p:sldId id="309" r:id="rId17"/>
    <p:sldId id="407" r:id="rId18"/>
    <p:sldId id="311" r:id="rId19"/>
    <p:sldId id="4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7"/>
    <p:restoredTop sz="78764"/>
  </p:normalViewPr>
  <p:slideViewPr>
    <p:cSldViewPr snapToGrid="0" snapToObjects="1">
      <p:cViewPr varScale="1">
        <p:scale>
          <a:sx n="68" d="100"/>
          <a:sy n="68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13.jpg>
</file>

<file path=ppt/media/image14.jpg>
</file>

<file path=ppt/media/image15.jpg>
</file>

<file path=ppt/media/image16.jpeg>
</file>

<file path=ppt/media/image2.jpeg>
</file>

<file path=ppt/media/image3.jpg>
</file>

<file path=ppt/media/image4.png>
</file>

<file path=ppt/media/image5.tiff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A14D5-50A7-F34B-8A36-594B0B814654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A97D6D-B0F9-9C47-BB81-5E1E43BF2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8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ibm.com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youtube.com/user/IBMLabs" TargetMode="External"/><Relationship Id="rId5" Type="http://schemas.openxmlformats.org/officeDocument/2006/relationships/hyperlink" Target="https://www.facebook.com/IBMResearch" TargetMode="External"/><Relationship Id="rId4" Type="http://schemas.openxmlformats.org/officeDocument/2006/relationships/hyperlink" Target="https://twitter.com/ibmresearch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5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9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75EBB8-0E0F-425F-8DC7-E9493CE2AFCD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82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86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832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66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A97D6D-B0F9-9C47-BB81-5E1E43BF27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20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IBM Research at our website:</a:t>
            </a:r>
            <a:r>
              <a:rPr lang="en-US" baseline="0" dirty="0"/>
              <a:t> </a:t>
            </a:r>
            <a:r>
              <a:rPr lang="en-US" baseline="0" dirty="0">
                <a:hlinkClick r:id="rId3"/>
              </a:rPr>
              <a:t>http://research.ibm.com</a:t>
            </a:r>
            <a:r>
              <a:rPr lang="en-US" baseline="0" dirty="0"/>
              <a:t>. </a:t>
            </a:r>
          </a:p>
          <a:p>
            <a:r>
              <a:rPr lang="en-US" dirty="0"/>
              <a:t>Follow us on Twitter: </a:t>
            </a:r>
            <a:r>
              <a:rPr lang="en-US" dirty="0">
                <a:hlinkClick r:id="rId4"/>
              </a:rPr>
              <a:t>https://twitter.com/ibmresearch</a:t>
            </a:r>
            <a:endParaRPr lang="en-US" dirty="0"/>
          </a:p>
          <a:p>
            <a:r>
              <a:rPr lang="en-US" baseline="0" dirty="0"/>
              <a:t>On Facebook:</a:t>
            </a:r>
            <a:r>
              <a:rPr lang="en-US" dirty="0"/>
              <a:t>  </a:t>
            </a:r>
            <a:r>
              <a:rPr lang="en-US" dirty="0">
                <a:hlinkClick r:id="rId5"/>
              </a:rPr>
              <a:t>https://www.facebook.com/IBMResearch</a:t>
            </a:r>
            <a:endParaRPr lang="en-US" dirty="0"/>
          </a:p>
          <a:p>
            <a:r>
              <a:rPr lang="en-US" baseline="0" dirty="0"/>
              <a:t>On</a:t>
            </a:r>
            <a:r>
              <a:rPr lang="en-US" dirty="0"/>
              <a:t> YouTube: </a:t>
            </a:r>
            <a:r>
              <a:rPr lang="en-US" dirty="0">
                <a:hlinkClick r:id="rId6"/>
              </a:rPr>
              <a:t>https://www.youtube.com/user/IBMLabs</a:t>
            </a:r>
            <a:endParaRPr lang="en-US" dirty="0"/>
          </a:p>
          <a:p>
            <a:endParaRPr lang="en-US" baseline="0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75EBB8-0E0F-425F-8DC7-E9493CE2AFCD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45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3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94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899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39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4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47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2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13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9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8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3BEDE-BCB8-734F-81F8-E3B95C3A7208}" type="datetimeFigureOut">
              <a:rPr lang="en-US" smtClean="0"/>
              <a:t>11/16/18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507B6-D01F-BA44-98CC-AC49D05FA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171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research.ibm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D78D7B-110F-A746-A767-D01C111F40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832" y="168605"/>
            <a:ext cx="12139168" cy="52822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37DB07-AF8A-D645-8A0F-C238BE3E4C53}"/>
              </a:ext>
            </a:extLst>
          </p:cNvPr>
          <p:cNvSpPr txBox="1"/>
          <p:nvPr/>
        </p:nvSpPr>
        <p:spPr>
          <a:xfrm>
            <a:off x="401052" y="168605"/>
            <a:ext cx="7937405" cy="7694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ai</a:t>
            </a:r>
            <a:r>
              <a:rPr lang="en-US" sz="4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in work and society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F274D6-E51E-C047-BD29-7B9A56D7221D}"/>
              </a:ext>
            </a:extLst>
          </p:cNvPr>
          <p:cNvSpPr txBox="1"/>
          <p:nvPr/>
        </p:nvSpPr>
        <p:spPr>
          <a:xfrm>
            <a:off x="2442433" y="990975"/>
            <a:ext cx="9199837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opportunities for an ‘augmented’ intelligence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6FFD1-0BFB-4A4C-8C82-8D60C6875758}"/>
              </a:ext>
            </a:extLst>
          </p:cNvPr>
          <p:cNvSpPr txBox="1"/>
          <p:nvPr/>
        </p:nvSpPr>
        <p:spPr>
          <a:xfrm>
            <a:off x="185737" y="5450855"/>
            <a:ext cx="86391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Christine T. Wolf, JD, PhD</a:t>
            </a:r>
          </a:p>
          <a:p>
            <a:r>
              <a:rPr lang="en-US" dirty="0"/>
              <a:t>IBM Research, Almaden</a:t>
            </a:r>
          </a:p>
          <a:p>
            <a:r>
              <a:rPr lang="en-US" dirty="0" err="1"/>
              <a:t>ctwolf@us.ibm.com</a:t>
            </a:r>
            <a:r>
              <a:rPr lang="en-US" dirty="0"/>
              <a:t> //</a:t>
            </a:r>
          </a:p>
          <a:p>
            <a:r>
              <a:rPr lang="en-US" dirty="0"/>
              <a:t>UBC </a:t>
            </a:r>
            <a:r>
              <a:rPr lang="en-US" dirty="0" err="1"/>
              <a:t>iSchool</a:t>
            </a:r>
            <a:r>
              <a:rPr lang="en-US" dirty="0"/>
              <a:t>, DL-NLP Course, Nov. 14,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383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B4DA4-C9AA-8047-B193-1E90DF3D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364F2-BEA0-1F4E-857E-589D5A500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8F27BA-AC47-7B49-984C-036FC1D524B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980" y="0"/>
            <a:ext cx="102020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67F3FF-70BB-B14F-9731-7474F8541B90}"/>
              </a:ext>
            </a:extLst>
          </p:cNvPr>
          <p:cNvSpPr txBox="1"/>
          <p:nvPr/>
        </p:nvSpPr>
        <p:spPr>
          <a:xfrm>
            <a:off x="366049" y="1735837"/>
            <a:ext cx="215511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stream one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DB1F13-7500-4041-A0DE-AB71C3FAA98A}"/>
              </a:ext>
            </a:extLst>
          </p:cNvPr>
          <p:cNvSpPr txBox="1"/>
          <p:nvPr/>
        </p:nvSpPr>
        <p:spPr>
          <a:xfrm>
            <a:off x="1295035" y="2302209"/>
            <a:ext cx="398354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ML dev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CBA67B-67D8-AB45-B5C1-D6A647FEB83A}"/>
              </a:ext>
            </a:extLst>
          </p:cNvPr>
          <p:cNvSpPr txBox="1"/>
          <p:nvPr/>
        </p:nvSpPr>
        <p:spPr>
          <a:xfrm>
            <a:off x="4729165" y="5115134"/>
            <a:ext cx="474734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/MAKING SENSE/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930C22-33A4-3144-94AC-857B9E8F1523}"/>
              </a:ext>
            </a:extLst>
          </p:cNvPr>
          <p:cNvSpPr/>
          <p:nvPr/>
        </p:nvSpPr>
        <p:spPr>
          <a:xfrm>
            <a:off x="4729165" y="5863640"/>
            <a:ext cx="7019870" cy="707886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//OF COGNITIVE SYSTEMS//</a:t>
            </a:r>
            <a:endParaRPr lang="en-US" sz="4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313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1B2AE-CD26-0649-AA6E-A741F1436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1AC090F0-7427-5F4F-9103-3DE96800C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2254" y="869660"/>
            <a:ext cx="9546326" cy="54604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2DE104-F430-1D42-9E7A-C5B12C76F9E4}"/>
              </a:ext>
            </a:extLst>
          </p:cNvPr>
          <p:cNvSpPr txBox="1"/>
          <p:nvPr/>
        </p:nvSpPr>
        <p:spPr>
          <a:xfrm>
            <a:off x="9217613" y="1874332"/>
            <a:ext cx="142267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focus: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22AB7-377E-3546-89A4-32C32B7F56A2}"/>
              </a:ext>
            </a:extLst>
          </p:cNvPr>
          <p:cNvSpPr txBox="1"/>
          <p:nvPr/>
        </p:nvSpPr>
        <p:spPr>
          <a:xfrm>
            <a:off x="2951018" y="2414659"/>
            <a:ext cx="840278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ML development as everyday work practice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692C2-D2DA-9B4D-B224-5764BB6C3C3D}"/>
              </a:ext>
            </a:extLst>
          </p:cNvPr>
          <p:cNvSpPr txBox="1"/>
          <p:nvPr/>
        </p:nvSpPr>
        <p:spPr>
          <a:xfrm>
            <a:off x="4704163" y="4838163"/>
            <a:ext cx="729441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nonroutine – adversarial AI use case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749036-3D63-4146-B2D4-CAC97F08AECC}"/>
              </a:ext>
            </a:extLst>
          </p:cNvPr>
          <p:cNvSpPr txBox="1"/>
          <p:nvPr/>
        </p:nvSpPr>
        <p:spPr>
          <a:xfrm>
            <a:off x="4704163" y="5465120"/>
            <a:ext cx="729441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routine – model correction practices</a:t>
            </a:r>
          </a:p>
        </p:txBody>
      </p:sp>
    </p:spTree>
    <p:extLst>
      <p:ext uri="{BB962C8B-B14F-4D97-AF65-F5344CB8AC3E}">
        <p14:creationId xmlns:p14="http://schemas.microsoft.com/office/powerpoint/2010/main" val="2047290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1B2AE-CD26-0649-AA6E-A741F1436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1AC090F0-7427-5F4F-9103-3DE96800C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2254" y="869660"/>
            <a:ext cx="9546326" cy="54604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2DE104-F430-1D42-9E7A-C5B12C76F9E4}"/>
              </a:ext>
            </a:extLst>
          </p:cNvPr>
          <p:cNvSpPr txBox="1"/>
          <p:nvPr/>
        </p:nvSpPr>
        <p:spPr>
          <a:xfrm>
            <a:off x="9217613" y="1874332"/>
            <a:ext cx="142267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focus: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22AB7-377E-3546-89A4-32C32B7F56A2}"/>
              </a:ext>
            </a:extLst>
          </p:cNvPr>
          <p:cNvSpPr txBox="1"/>
          <p:nvPr/>
        </p:nvSpPr>
        <p:spPr>
          <a:xfrm>
            <a:off x="2951018" y="2414659"/>
            <a:ext cx="840278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ML development as everyday work practice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692C2-D2DA-9B4D-B224-5764BB6C3C3D}"/>
              </a:ext>
            </a:extLst>
          </p:cNvPr>
          <p:cNvSpPr txBox="1"/>
          <p:nvPr/>
        </p:nvSpPr>
        <p:spPr>
          <a:xfrm>
            <a:off x="4704163" y="4838163"/>
            <a:ext cx="729441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documentation &amp; transparency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BEE9DD-7560-C54D-81AE-E6203B2E3288}"/>
              </a:ext>
            </a:extLst>
          </p:cNvPr>
          <p:cNvSpPr txBox="1"/>
          <p:nvPr/>
        </p:nvSpPr>
        <p:spPr>
          <a:xfrm>
            <a:off x="5831033" y="5397581"/>
            <a:ext cx="601806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promote reflection &amp; mitigate bias</a:t>
            </a:r>
          </a:p>
        </p:txBody>
      </p:sp>
    </p:spTree>
    <p:extLst>
      <p:ext uri="{BB962C8B-B14F-4D97-AF65-F5344CB8AC3E}">
        <p14:creationId xmlns:p14="http://schemas.microsoft.com/office/powerpoint/2010/main" val="3807291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0EEC0-A7C4-044C-ACC0-B0559E23D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F1B1D2-570B-3D42-B520-B88B09BC1C7E}"/>
              </a:ext>
            </a:extLst>
          </p:cNvPr>
          <p:cNvSpPr txBox="1"/>
          <p:nvPr/>
        </p:nvSpPr>
        <p:spPr>
          <a:xfrm>
            <a:off x="838200" y="1050271"/>
            <a:ext cx="5429250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some resources</a:t>
            </a:r>
          </a:p>
        </p:txBody>
      </p:sp>
    </p:spTree>
    <p:extLst>
      <p:ext uri="{BB962C8B-B14F-4D97-AF65-F5344CB8AC3E}">
        <p14:creationId xmlns:p14="http://schemas.microsoft.com/office/powerpoint/2010/main" val="786029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D7806-202B-E844-90A0-79E9B92C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EC28-02F2-1C4C-98C3-B8C4188FC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A7DE7-146D-F14E-BC59-AA1460F4DC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000" y="0"/>
            <a:ext cx="119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3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n umbrella&#10;&#10;Description automatically generated">
            <a:extLst>
              <a:ext uri="{FF2B5EF4-FFF2-40B4-BE49-F238E27FC236}">
                <a16:creationId xmlns:a16="http://schemas.microsoft.com/office/drawing/2014/main" id="{D1BDE8AD-8887-5040-9CA7-63C76B56C5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8498D2-BAD8-0543-8C4B-A1D7F8E32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Some Resources…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95EEA-BC12-BE4A-AE2A-9DD71A499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408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B711A8-84F5-4E4F-A04C-5A97C970BF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36233"/>
            <a:ext cx="12192001" cy="46669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8498D2-BAD8-0543-8C4B-A1D7F8E32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Some Resources…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95EEA-BC12-BE4A-AE2A-9DD71A499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209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9860B6-D37B-BD4F-BA8D-DC14BBBCE9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6267" y="4388303"/>
            <a:ext cx="824089" cy="70298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14CB84-5B9A-0C48-A4CF-E0450CEE0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4551037"/>
            <a:ext cx="5021782" cy="150993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0000"/>
                </a:solidFill>
              </a:rPr>
              <a:t>Some Resources…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73A4F-467D-8041-BD0A-271E90905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889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D0A4E84-3A7C-2847-B861-35C852E56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127" y="307731"/>
            <a:ext cx="2645834" cy="39976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A8544-7F6A-8743-B641-6CB9BB80D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Some Resources…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3E590D-0C60-6046-BFC2-7A4A8E1A1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041" y="314436"/>
            <a:ext cx="2659472" cy="3984227"/>
          </a:xfrm>
          <a:prstGeom prst="rect">
            <a:avLst/>
          </a:prstGeom>
        </p:spPr>
      </p:pic>
      <p:pic>
        <p:nvPicPr>
          <p:cNvPr id="11" name="Picture 10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0AED965C-6A70-2249-ABBF-1DFA727B38C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5623" y="307731"/>
            <a:ext cx="2635716" cy="399763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music, floor&#10;&#10;Description automatically generated">
            <a:extLst>
              <a:ext uri="{FF2B5EF4-FFF2-40B4-BE49-F238E27FC236}">
                <a16:creationId xmlns:a16="http://schemas.microsoft.com/office/drawing/2014/main" id="{AFD44751-41F6-2F4D-9130-99167F266BFA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25269" y="337606"/>
            <a:ext cx="2648372" cy="3982514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366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8"/>
          <p:cNvGrpSpPr/>
          <p:nvPr/>
        </p:nvGrpSpPr>
        <p:grpSpPr>
          <a:xfrm>
            <a:off x="0" y="2495993"/>
            <a:ext cx="12192000" cy="22860"/>
            <a:chOff x="418379" y="4898065"/>
            <a:chExt cx="13772541" cy="2555872"/>
          </a:xfrm>
        </p:grpSpPr>
        <p:sp>
          <p:nvSpPr>
            <p:cNvPr id="7" name="Rectangle 6"/>
            <p:cNvSpPr/>
            <p:nvPr/>
          </p:nvSpPr>
          <p:spPr bwMode="auto">
            <a:xfrm>
              <a:off x="418379" y="4898065"/>
              <a:ext cx="2758845" cy="2555872"/>
            </a:xfrm>
            <a:prstGeom prst="rect">
              <a:avLst/>
            </a:prstGeom>
            <a:solidFill>
              <a:srgbClr val="0070C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171803" y="4898065"/>
              <a:ext cx="2758845" cy="2555872"/>
            </a:xfrm>
            <a:prstGeom prst="rect">
              <a:avLst/>
            </a:prstGeom>
            <a:solidFill>
              <a:srgbClr val="7030A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5925227" y="4898065"/>
              <a:ext cx="2758845" cy="2555872"/>
            </a:xfrm>
            <a:prstGeom prst="rect">
              <a:avLst/>
            </a:prstGeom>
            <a:solidFill>
              <a:srgbClr val="FF4621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8678651" y="4898065"/>
              <a:ext cx="2758845" cy="2555872"/>
            </a:xfrm>
            <a:prstGeom prst="rect">
              <a:avLst/>
            </a:prstGeom>
            <a:solidFill>
              <a:srgbClr val="0097CC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1432075" y="4898065"/>
              <a:ext cx="2758845" cy="2555872"/>
            </a:xfrm>
            <a:prstGeom prst="rect">
              <a:avLst/>
            </a:prstGeom>
            <a:solidFill>
              <a:srgbClr val="00B05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7735" y="3616642"/>
            <a:ext cx="1876531" cy="97726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464944" y="5474378"/>
            <a:ext cx="52621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6197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rPr>
              <a:t>For more information:</a:t>
            </a:r>
          </a:p>
          <a:p>
            <a:pPr algn="ctr" defTabSz="761970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Arial" charset="0"/>
                <a:ea typeface="ＭＳ Ｐゴシック" pitchFamily="34" charset="-128"/>
                <a:cs typeface="Arial" charset="0"/>
                <a:hlinkClick r:id="rId4"/>
              </a:rPr>
              <a:t>http://research.ibm.com</a:t>
            </a:r>
            <a:endParaRPr lang="en-US" sz="2000" b="1" dirty="0">
              <a:solidFill>
                <a:srgbClr val="000000"/>
              </a:solidFill>
              <a:latin typeface="Arial" charset="0"/>
              <a:ea typeface="ＭＳ Ｐゴシック" pitchFamily="34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44423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0EEC0-A7C4-044C-ACC0-B0559E23D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F1B1D2-570B-3D42-B520-B88B09BC1C7E}"/>
              </a:ext>
            </a:extLst>
          </p:cNvPr>
          <p:cNvSpPr txBox="1"/>
          <p:nvPr/>
        </p:nvSpPr>
        <p:spPr>
          <a:xfrm>
            <a:off x="838200" y="1050271"/>
            <a:ext cx="2038033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D41257-91D7-1544-BD50-E0FD1E675BAF}"/>
              </a:ext>
            </a:extLst>
          </p:cNvPr>
          <p:cNvSpPr txBox="1"/>
          <p:nvPr/>
        </p:nvSpPr>
        <p:spPr>
          <a:xfrm>
            <a:off x="5887817" y="2385336"/>
            <a:ext cx="391340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overview/background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3AFB6-44E6-EC45-96E4-0A308F1F12D4}"/>
              </a:ext>
            </a:extLst>
          </p:cNvPr>
          <p:cNvSpPr txBox="1"/>
          <p:nvPr/>
        </p:nvSpPr>
        <p:spPr>
          <a:xfrm>
            <a:off x="5548382" y="3033419"/>
            <a:ext cx="5140400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overview of current projects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72589B-9074-824B-8803-1924B5D1C95C}"/>
              </a:ext>
            </a:extLst>
          </p:cNvPr>
          <p:cNvSpPr txBox="1"/>
          <p:nvPr/>
        </p:nvSpPr>
        <p:spPr>
          <a:xfrm>
            <a:off x="6894189" y="3681502"/>
            <a:ext cx="426737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some resources…</a:t>
            </a:r>
          </a:p>
        </p:txBody>
      </p:sp>
    </p:spTree>
    <p:extLst>
      <p:ext uri="{BB962C8B-B14F-4D97-AF65-F5344CB8AC3E}">
        <p14:creationId xmlns:p14="http://schemas.microsoft.com/office/powerpoint/2010/main" val="3964481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757" y="139328"/>
            <a:ext cx="8523393" cy="6415457"/>
          </a:xfrm>
        </p:spPr>
      </p:pic>
      <p:sp>
        <p:nvSpPr>
          <p:cNvPr id="3" name="TextBox 2"/>
          <p:cNvSpPr txBox="1"/>
          <p:nvPr/>
        </p:nvSpPr>
        <p:spPr>
          <a:xfrm>
            <a:off x="7229193" y="5671713"/>
            <a:ext cx="2270116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b="1">
                <a:latin typeface="Arial" charset="0"/>
                <a:ea typeface="Arial" charset="0"/>
                <a:cs typeface="Arial" charset="0"/>
              </a:rPr>
              <a:t>almaden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66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8"/>
          <p:cNvGrpSpPr/>
          <p:nvPr/>
        </p:nvGrpSpPr>
        <p:grpSpPr>
          <a:xfrm>
            <a:off x="0" y="2495993"/>
            <a:ext cx="12192000" cy="22860"/>
            <a:chOff x="418379" y="4898065"/>
            <a:chExt cx="13772541" cy="2555872"/>
          </a:xfrm>
        </p:grpSpPr>
        <p:sp>
          <p:nvSpPr>
            <p:cNvPr id="7" name="Rectangle 6"/>
            <p:cNvSpPr/>
            <p:nvPr/>
          </p:nvSpPr>
          <p:spPr bwMode="auto">
            <a:xfrm>
              <a:off x="418379" y="4898065"/>
              <a:ext cx="2758845" cy="2555872"/>
            </a:xfrm>
            <a:prstGeom prst="rect">
              <a:avLst/>
            </a:prstGeom>
            <a:solidFill>
              <a:srgbClr val="0070C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171803" y="4898065"/>
              <a:ext cx="2758845" cy="2555872"/>
            </a:xfrm>
            <a:prstGeom prst="rect">
              <a:avLst/>
            </a:prstGeom>
            <a:solidFill>
              <a:srgbClr val="7030A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5925227" y="4898065"/>
              <a:ext cx="2758845" cy="2555872"/>
            </a:xfrm>
            <a:prstGeom prst="rect">
              <a:avLst/>
            </a:prstGeom>
            <a:solidFill>
              <a:srgbClr val="FF4621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8678651" y="4898065"/>
              <a:ext cx="2758845" cy="2555872"/>
            </a:xfrm>
            <a:prstGeom prst="rect">
              <a:avLst/>
            </a:prstGeom>
            <a:solidFill>
              <a:srgbClr val="0097CC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1432075" y="4898065"/>
              <a:ext cx="2758845" cy="2555872"/>
            </a:xfrm>
            <a:prstGeom prst="rect">
              <a:avLst/>
            </a:prstGeom>
            <a:solidFill>
              <a:srgbClr val="00B050"/>
            </a:solidFill>
            <a:ln w="9525">
              <a:noFill/>
              <a:prstDash val="solid"/>
              <a:round/>
              <a:headEnd/>
              <a:tailEnd type="arrow" w="med" len="med"/>
            </a:ln>
          </p:spPr>
          <p:txBody>
            <a:bodyPr rtlCol="0" anchor="ctr">
              <a:noAutofit/>
            </a:bodyPr>
            <a:lstStyle/>
            <a:p>
              <a:pPr algn="ctr" defTabSz="761970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solidFill>
                  <a:srgbClr val="FFFFFF"/>
                </a:solidFill>
                <a:latin typeface="Arial" charset="0"/>
                <a:ea typeface="ＭＳ Ｐゴシック" pitchFamily="34" charset="-128"/>
                <a:cs typeface="Arial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CF18F3D-BCA8-D746-A0AE-83A4EB51C777}"/>
              </a:ext>
            </a:extLst>
          </p:cNvPr>
          <p:cNvSpPr txBox="1"/>
          <p:nvPr/>
        </p:nvSpPr>
        <p:spPr>
          <a:xfrm>
            <a:off x="1" y="0"/>
            <a:ext cx="5257800" cy="69865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800" b="1" dirty="0">
                <a:latin typeface="Arial" charset="0"/>
                <a:ea typeface="Arial" charset="0"/>
                <a:cs typeface="Arial" charset="0"/>
              </a:rPr>
              <a:t>service orientation</a:t>
            </a: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579329"/>
            <a:ext cx="1876531" cy="97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75025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980" y="0"/>
            <a:ext cx="1020204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29165" y="5115134"/>
            <a:ext cx="474734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/MAKING SENSE/</a:t>
            </a:r>
          </a:p>
        </p:txBody>
      </p:sp>
      <p:sp>
        <p:nvSpPr>
          <p:cNvPr id="6" name="Rectangle 5"/>
          <p:cNvSpPr/>
          <p:nvPr/>
        </p:nvSpPr>
        <p:spPr>
          <a:xfrm>
            <a:off x="4729165" y="5863640"/>
            <a:ext cx="7019870" cy="707886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//OF COGNITIVE SYSTEMS//</a:t>
            </a:r>
            <a:endParaRPr lang="en-US" sz="4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549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980" y="0"/>
            <a:ext cx="1020204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29165" y="5115134"/>
            <a:ext cx="474734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/MAKING SENSE/</a:t>
            </a:r>
          </a:p>
        </p:txBody>
      </p:sp>
      <p:sp>
        <p:nvSpPr>
          <p:cNvPr id="6" name="Rectangle 5"/>
          <p:cNvSpPr/>
          <p:nvPr/>
        </p:nvSpPr>
        <p:spPr>
          <a:xfrm>
            <a:off x="4729165" y="5863640"/>
            <a:ext cx="7019870" cy="707886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//OF COGNITIVE SYSTEMS//</a:t>
            </a:r>
            <a:endParaRPr lang="en-US" sz="4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E14030-7C03-C44E-B3AC-3B74C4690BC2}"/>
              </a:ext>
            </a:extLst>
          </p:cNvPr>
          <p:cNvSpPr txBox="1"/>
          <p:nvPr/>
        </p:nvSpPr>
        <p:spPr>
          <a:xfrm>
            <a:off x="401053" y="168605"/>
            <a:ext cx="215511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stream one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113E80-4041-894B-AC4B-C2E06B95E439}"/>
              </a:ext>
            </a:extLst>
          </p:cNvPr>
          <p:cNvSpPr txBox="1"/>
          <p:nvPr/>
        </p:nvSpPr>
        <p:spPr>
          <a:xfrm>
            <a:off x="1260032" y="734977"/>
            <a:ext cx="252225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ML dev 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DA5EF5-078D-8E40-8D1B-55303CC4EB60}"/>
              </a:ext>
            </a:extLst>
          </p:cNvPr>
          <p:cNvSpPr txBox="1"/>
          <p:nvPr/>
        </p:nvSpPr>
        <p:spPr>
          <a:xfrm>
            <a:off x="366049" y="1735837"/>
            <a:ext cx="215511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stream two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F47A4C-8D71-564F-A528-872A10D1CF2A}"/>
              </a:ext>
            </a:extLst>
          </p:cNvPr>
          <p:cNvSpPr txBox="1"/>
          <p:nvPr/>
        </p:nvSpPr>
        <p:spPr>
          <a:xfrm>
            <a:off x="1295035" y="2302209"/>
            <a:ext cx="398354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agile deployment/use</a:t>
            </a:r>
          </a:p>
        </p:txBody>
      </p:sp>
    </p:spTree>
    <p:extLst>
      <p:ext uri="{BB962C8B-B14F-4D97-AF65-F5344CB8AC3E}">
        <p14:creationId xmlns:p14="http://schemas.microsoft.com/office/powerpoint/2010/main" val="413530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B4DA4-C9AA-8047-B193-1E90DF3D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364F2-BEA0-1F4E-857E-589D5A500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8F27BA-AC47-7B49-984C-036FC1D524B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980" y="28143"/>
            <a:ext cx="102020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67F3FF-70BB-B14F-9731-7474F8541B90}"/>
              </a:ext>
            </a:extLst>
          </p:cNvPr>
          <p:cNvSpPr txBox="1"/>
          <p:nvPr/>
        </p:nvSpPr>
        <p:spPr>
          <a:xfrm>
            <a:off x="366049" y="1735837"/>
            <a:ext cx="2155112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stream two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DB1F13-7500-4041-A0DE-AB71C3FAA98A}"/>
              </a:ext>
            </a:extLst>
          </p:cNvPr>
          <p:cNvSpPr txBox="1"/>
          <p:nvPr/>
        </p:nvSpPr>
        <p:spPr>
          <a:xfrm>
            <a:off x="1295035" y="2302209"/>
            <a:ext cx="3983547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agile deployment/use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CBA67B-67D8-AB45-B5C1-D6A647FEB83A}"/>
              </a:ext>
            </a:extLst>
          </p:cNvPr>
          <p:cNvSpPr txBox="1"/>
          <p:nvPr/>
        </p:nvSpPr>
        <p:spPr>
          <a:xfrm>
            <a:off x="4729165" y="5115134"/>
            <a:ext cx="474734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/MAKING SENSE/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930C22-33A4-3144-94AC-857B9E8F1523}"/>
              </a:ext>
            </a:extLst>
          </p:cNvPr>
          <p:cNvSpPr/>
          <p:nvPr/>
        </p:nvSpPr>
        <p:spPr>
          <a:xfrm>
            <a:off x="4729165" y="5863640"/>
            <a:ext cx="7019870" cy="707886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4000" b="1" dirty="0">
                <a:latin typeface="Arial" charset="0"/>
                <a:ea typeface="Arial" charset="0"/>
                <a:cs typeface="Arial" charset="0"/>
              </a:rPr>
              <a:t>//OF COGNITIVE SYSTEMS//</a:t>
            </a:r>
            <a:endParaRPr lang="en-US" sz="4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186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B4894-7765-5F44-AE9E-FEAE41AD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indoor, fence, floor, building&#13;&#10;&#13;&#10;Description automatically generated">
            <a:extLst>
              <a:ext uri="{FF2B5EF4-FFF2-40B4-BE49-F238E27FC236}">
                <a16:creationId xmlns:a16="http://schemas.microsoft.com/office/drawing/2014/main" id="{12CAB580-D721-034D-82E4-E823AECFC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946" y="181481"/>
            <a:ext cx="9486451" cy="63113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6866D7-9756-CC4A-BED9-796C334F280F}"/>
              </a:ext>
            </a:extLst>
          </p:cNvPr>
          <p:cNvSpPr txBox="1"/>
          <p:nvPr/>
        </p:nvSpPr>
        <p:spPr>
          <a:xfrm>
            <a:off x="9217613" y="1874332"/>
            <a:ext cx="1119568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case: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6882E-8E88-544D-B2B0-C876253ED094}"/>
              </a:ext>
            </a:extLst>
          </p:cNvPr>
          <p:cNvSpPr txBox="1"/>
          <p:nvPr/>
        </p:nvSpPr>
        <p:spPr>
          <a:xfrm>
            <a:off x="6096000" y="2414659"/>
            <a:ext cx="448491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IT services procurement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BEA6A2-E7DE-A943-8948-38101CEA6E17}"/>
              </a:ext>
            </a:extLst>
          </p:cNvPr>
          <p:cNvSpPr txBox="1"/>
          <p:nvPr/>
        </p:nvSpPr>
        <p:spPr>
          <a:xfrm>
            <a:off x="7522410" y="3018347"/>
            <a:ext cx="437864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/IT infrastructure design</a:t>
            </a:r>
          </a:p>
        </p:txBody>
      </p:sp>
    </p:spTree>
    <p:extLst>
      <p:ext uri="{BB962C8B-B14F-4D97-AF65-F5344CB8AC3E}">
        <p14:creationId xmlns:p14="http://schemas.microsoft.com/office/powerpoint/2010/main" val="459747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B4894-7765-5F44-AE9E-FEAE41AD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picture containing indoor, fence, floor, building&#13;&#10;&#13;&#10;Description automatically generated">
            <a:extLst>
              <a:ext uri="{FF2B5EF4-FFF2-40B4-BE49-F238E27FC236}">
                <a16:creationId xmlns:a16="http://schemas.microsoft.com/office/drawing/2014/main" id="{12CAB580-D721-034D-82E4-E823AECFC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946" y="181481"/>
            <a:ext cx="9486451" cy="631139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BEA6A2-E7DE-A943-8948-38101CEA6E17}"/>
              </a:ext>
            </a:extLst>
          </p:cNvPr>
          <p:cNvSpPr txBox="1"/>
          <p:nvPr/>
        </p:nvSpPr>
        <p:spPr>
          <a:xfrm>
            <a:off x="4937760" y="5823678"/>
            <a:ext cx="696329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learning to collaborate with algorithms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F55CC8-5E14-D04B-BEE1-26796582BB09}"/>
              </a:ext>
            </a:extLst>
          </p:cNvPr>
          <p:cNvSpPr txBox="1"/>
          <p:nvPr/>
        </p:nvSpPr>
        <p:spPr>
          <a:xfrm>
            <a:off x="3331029" y="1286623"/>
            <a:ext cx="5641521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models are good at identifying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6FAAA-40F8-5640-BB57-CE7AAAB36C0C}"/>
              </a:ext>
            </a:extLst>
          </p:cNvPr>
          <p:cNvSpPr txBox="1"/>
          <p:nvPr/>
        </p:nvSpPr>
        <p:spPr>
          <a:xfrm>
            <a:off x="5712279" y="1874332"/>
            <a:ext cx="5641521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patterns, outliers, variance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3DC9B-C6EC-4444-9DA6-82B3E4A6DA03}"/>
              </a:ext>
            </a:extLst>
          </p:cNvPr>
          <p:cNvSpPr txBox="1"/>
          <p:nvPr/>
        </p:nvSpPr>
        <p:spPr>
          <a:xfrm>
            <a:off x="3875932" y="2880531"/>
            <a:ext cx="696329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architects are good at understanding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F62498-5C2E-5C48-8346-DE8AE5F749DC}"/>
              </a:ext>
            </a:extLst>
          </p:cNvPr>
          <p:cNvSpPr txBox="1"/>
          <p:nvPr/>
        </p:nvSpPr>
        <p:spPr>
          <a:xfrm>
            <a:off x="4771282" y="3418894"/>
            <a:ext cx="696329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client context and adapting to change </a:t>
            </a:r>
          </a:p>
        </p:txBody>
      </p:sp>
    </p:spTree>
    <p:extLst>
      <p:ext uri="{BB962C8B-B14F-4D97-AF65-F5344CB8AC3E}">
        <p14:creationId xmlns:p14="http://schemas.microsoft.com/office/powerpoint/2010/main" val="625502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271</Words>
  <Application>Microsoft Macintosh PowerPoint</Application>
  <PresentationFormat>Widescreen</PresentationFormat>
  <Paragraphs>76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ＭＳ Ｐゴシック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 Resources…</vt:lpstr>
      <vt:lpstr>Some Resources…</vt:lpstr>
      <vt:lpstr>Some Resources…</vt:lpstr>
      <vt:lpstr>Some Resources…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2018-11-16T20:02:01Z</dcterms:created>
  <dcterms:modified xsi:type="dcterms:W3CDTF">2018-11-16T20:14:48Z</dcterms:modified>
</cp:coreProperties>
</file>